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8"/>
  </p:notesMasterIdLst>
  <p:sldIdLst>
    <p:sldId id="258" r:id="rId2"/>
    <p:sldId id="259" r:id="rId3"/>
    <p:sldId id="261" r:id="rId4"/>
    <p:sldId id="262" r:id="rId5"/>
    <p:sldId id="266" r:id="rId6"/>
    <p:sldId id="267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9" autoAdjust="0"/>
    <p:restoredTop sz="95921" autoAdjust="0"/>
  </p:normalViewPr>
  <p:slideViewPr>
    <p:cSldViewPr snapToGrid="0">
      <p:cViewPr varScale="1">
        <p:scale>
          <a:sx n="98" d="100"/>
          <a:sy n="98" d="100"/>
        </p:scale>
        <p:origin x="96" y="4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Time and Effort</a:t>
            </a:r>
            <a:r>
              <a:rPr lang="en-US" baseline="0"/>
              <a:t> Comparison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Without Eventify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Attendee Registration</c:v>
                </c:pt>
                <c:pt idx="1">
                  <c:v>Accurate Lead Generation</c:v>
                </c:pt>
                <c:pt idx="2">
                  <c:v>Track Attendees</c:v>
                </c:pt>
                <c:pt idx="3">
                  <c:v>Organizer Revenue</c:v>
                </c:pt>
              </c:strCache>
            </c:strRef>
          </c:cat>
          <c:val>
            <c:numRef>
              <c:f>Sheet1!$B$2:$B$5</c:f>
              <c:numCache>
                <c:formatCode>0%</c:formatCode>
                <c:ptCount val="4"/>
                <c:pt idx="0">
                  <c:v>1</c:v>
                </c:pt>
                <c:pt idx="1">
                  <c:v>0.4</c:v>
                </c:pt>
                <c:pt idx="2">
                  <c:v>0.2</c:v>
                </c:pt>
                <c:pt idx="3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F13-864D-96E5-A1440B590F7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With Eventify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Attendee Registration</c:v>
                </c:pt>
                <c:pt idx="1">
                  <c:v>Accurate Lead Generation</c:v>
                </c:pt>
                <c:pt idx="2">
                  <c:v>Track Attendees</c:v>
                </c:pt>
                <c:pt idx="3">
                  <c:v>Organizer Revenue</c:v>
                </c:pt>
              </c:strCache>
            </c:strRef>
          </c:cat>
          <c:val>
            <c:numRef>
              <c:f>Sheet1!$C$2:$C$5</c:f>
              <c:numCache>
                <c:formatCode>0%</c:formatCode>
                <c:ptCount val="4"/>
                <c:pt idx="0">
                  <c:v>0.85</c:v>
                </c:pt>
                <c:pt idx="1">
                  <c:v>0.65</c:v>
                </c:pt>
                <c:pt idx="2">
                  <c:v>0.7</c:v>
                </c:pt>
                <c:pt idx="3">
                  <c:v>1.1499999999999999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F13-864D-96E5-A1440B590F7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64087296"/>
        <c:axId val="435436112"/>
      </c:barChart>
      <c:catAx>
        <c:axId val="4640872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35436112"/>
        <c:crosses val="autoZero"/>
        <c:auto val="1"/>
        <c:lblAlgn val="ctr"/>
        <c:lblOffset val="100"/>
        <c:noMultiLvlLbl val="0"/>
      </c:catAx>
      <c:valAx>
        <c:axId val="4354361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6408729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colored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2">
        <a:alpha val="0"/>
      </a:schemeClr>
    </dgm:fillClrLst>
    <dgm:linClrLst meth="repeat">
      <a:schemeClr val="accent2">
        <a:alpha val="0"/>
      </a:schemeClr>
    </dgm:linClrLst>
    <dgm:effectClrLst/>
    <dgm:txLinClrLst/>
    <dgm:txFillClrLst meth="repeat">
      <a:schemeClr val="accent2"/>
      <a:schemeClr val="accent3"/>
      <a:schemeClr val="accent4"/>
      <a:schemeClr val="accent5"/>
      <a:schemeClr val="accent6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1C31128-2512-44B9-8112-F2A8E5F79D70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coloredtext_colorful1" csCatId="colorful" phldr="1"/>
      <dgm:spPr/>
      <dgm:t>
        <a:bodyPr/>
        <a:lstStyle/>
        <a:p>
          <a:endParaRPr lang="en-US"/>
        </a:p>
      </dgm:t>
    </dgm:pt>
    <dgm:pt modelId="{9909EE7C-3BA5-406F-8393-C474D4ED5139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Lead generation</a:t>
          </a:r>
        </a:p>
        <a:p>
          <a:pPr>
            <a:lnSpc>
              <a:spcPct val="100000"/>
            </a:lnSpc>
            <a:defRPr cap="all"/>
          </a:pPr>
          <a:r>
            <a:rPr lang="en-US"/>
            <a:t>Eventify provides Valuable lead reports determining prospect customers/investors for various vendors at an event.</a:t>
          </a:r>
          <a:endParaRPr lang="en-US" dirty="0"/>
        </a:p>
      </dgm:t>
    </dgm:pt>
    <dgm:pt modelId="{93A9C2FD-EA97-42E8-928A-C999ED9005F7}" type="parTrans" cxnId="{EFB0F40F-36E1-429A-AC6E-302AD1CDB6CD}">
      <dgm:prSet/>
      <dgm:spPr/>
      <dgm:t>
        <a:bodyPr/>
        <a:lstStyle/>
        <a:p>
          <a:endParaRPr lang="en-US"/>
        </a:p>
      </dgm:t>
    </dgm:pt>
    <dgm:pt modelId="{FBBF01FA-1ABA-4A7F-981A-8460178B6B5E}" type="sibTrans" cxnId="{EFB0F40F-36E1-429A-AC6E-302AD1CDB6CD}">
      <dgm:prSet/>
      <dgm:spPr/>
      <dgm:t>
        <a:bodyPr/>
        <a:lstStyle/>
        <a:p>
          <a:endParaRPr lang="en-US"/>
        </a:p>
      </dgm:t>
    </dgm:pt>
    <dgm:pt modelId="{828B29B8-4B13-4965-A070-F746EA908726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efficient event management </a:t>
          </a:r>
        </a:p>
        <a:p>
          <a:pPr>
            <a:lnSpc>
              <a:spcPct val="100000"/>
            </a:lnSpc>
            <a:defRPr cap="all"/>
          </a:pPr>
          <a:r>
            <a:rPr lang="en-US"/>
            <a:t>Eventify provides hassle-free end-to-end event management. Event organizers can manage various vendors and attendees using the online portal and hardware .</a:t>
          </a:r>
          <a:endParaRPr lang="en-US" dirty="0"/>
        </a:p>
      </dgm:t>
    </dgm:pt>
    <dgm:pt modelId="{3DAE1850-268C-4CF8-91F5-C954AF37EF27}" type="parTrans" cxnId="{9D7588C9-7A67-4D36-83AA-02372000257C}">
      <dgm:prSet/>
      <dgm:spPr/>
      <dgm:t>
        <a:bodyPr/>
        <a:lstStyle/>
        <a:p>
          <a:endParaRPr lang="en-US"/>
        </a:p>
      </dgm:t>
    </dgm:pt>
    <dgm:pt modelId="{E80C0598-11A1-4418-BFF9-2C5025FA4E05}" type="sibTrans" cxnId="{9D7588C9-7A67-4D36-83AA-02372000257C}">
      <dgm:prSet/>
      <dgm:spPr/>
      <dgm:t>
        <a:bodyPr/>
        <a:lstStyle/>
        <a:p>
          <a:endParaRPr lang="en-US"/>
        </a:p>
      </dgm:t>
    </dgm:pt>
    <dgm:pt modelId="{26534513-7483-4ABF-951A-31878C35D954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Track attendees</a:t>
          </a:r>
        </a:p>
        <a:p>
          <a:pPr>
            <a:lnSpc>
              <a:spcPct val="100000"/>
            </a:lnSpc>
            <a:defRPr cap="all"/>
          </a:pPr>
          <a:r>
            <a:rPr lang="en-US" dirty="0"/>
            <a:t>STAY INFORMED ABOUT TOTAL COUNT OF USERS ATTENDING THE EVENT, THE STALLS OR KEYNOTES THEY ARE MOST INTERESTED IN AND HELP ATTENDEES NAVIGATE USING QR CODES AND MOBILE APP</a:t>
          </a:r>
        </a:p>
      </dgm:t>
    </dgm:pt>
    <dgm:pt modelId="{9392D57C-0D1F-4E35-B938-4986CBC57032}" type="parTrans" cxnId="{F98B947F-0D18-407A-B2EE-E7DAC29F4D76}">
      <dgm:prSet/>
      <dgm:spPr/>
      <dgm:t>
        <a:bodyPr/>
        <a:lstStyle/>
        <a:p>
          <a:endParaRPr lang="en-US"/>
        </a:p>
      </dgm:t>
    </dgm:pt>
    <dgm:pt modelId="{D7FA6AC4-0E93-464F-A88A-94735D8061C9}" type="sibTrans" cxnId="{F98B947F-0D18-407A-B2EE-E7DAC29F4D76}">
      <dgm:prSet/>
      <dgm:spPr/>
      <dgm:t>
        <a:bodyPr/>
        <a:lstStyle/>
        <a:p>
          <a:endParaRPr lang="en-US"/>
        </a:p>
      </dgm:t>
    </dgm:pt>
    <dgm:pt modelId="{F292E910-EC21-4E6E-902D-C6BCD6ECA23B}" type="pres">
      <dgm:prSet presAssocID="{B1C31128-2512-44B9-8112-F2A8E5F79D70}" presName="root" presStyleCnt="0">
        <dgm:presLayoutVars>
          <dgm:dir/>
          <dgm:resizeHandles val="exact"/>
        </dgm:presLayoutVars>
      </dgm:prSet>
      <dgm:spPr/>
    </dgm:pt>
    <dgm:pt modelId="{22A77A3E-5DCB-460A-A409-4143E521E289}" type="pres">
      <dgm:prSet presAssocID="{9909EE7C-3BA5-406F-8393-C474D4ED5139}" presName="compNode" presStyleCnt="0"/>
      <dgm:spPr/>
    </dgm:pt>
    <dgm:pt modelId="{CE9C6980-8F4B-4C9C-BA98-0B5E7E25FA3B}" type="pres">
      <dgm:prSet presAssocID="{9909EE7C-3BA5-406F-8393-C474D4ED5139}" presName="iconBgRect" presStyleLbl="bgShp" presStyleIdx="0" presStyleCnt="3"/>
      <dgm:spPr/>
    </dgm:pt>
    <dgm:pt modelId="{A07BB588-B38C-4AD3-9C25-532EF5561860}" type="pres">
      <dgm:prSet presAssocID="{9909EE7C-3BA5-406F-8393-C474D4ED5139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siness Growth"/>
        </a:ext>
      </dgm:extLst>
    </dgm:pt>
    <dgm:pt modelId="{B89E99C3-B319-4782-AA2F-84B3BA463A0E}" type="pres">
      <dgm:prSet presAssocID="{9909EE7C-3BA5-406F-8393-C474D4ED5139}" presName="spaceRect" presStyleCnt="0"/>
      <dgm:spPr/>
    </dgm:pt>
    <dgm:pt modelId="{2B617F8D-93F6-40BD-BE3A-898C6721E4FD}" type="pres">
      <dgm:prSet presAssocID="{9909EE7C-3BA5-406F-8393-C474D4ED5139}" presName="textRect" presStyleLbl="revTx" presStyleIdx="0" presStyleCnt="3">
        <dgm:presLayoutVars>
          <dgm:chMax val="1"/>
          <dgm:chPref val="1"/>
        </dgm:presLayoutVars>
      </dgm:prSet>
      <dgm:spPr/>
    </dgm:pt>
    <dgm:pt modelId="{35CA4246-09C3-4CF9-BA79-14A092813EEF}" type="pres">
      <dgm:prSet presAssocID="{FBBF01FA-1ABA-4A7F-981A-8460178B6B5E}" presName="sibTrans" presStyleCnt="0"/>
      <dgm:spPr/>
    </dgm:pt>
    <dgm:pt modelId="{CBD4F42F-2435-4CA9-AC60-C6A037FFF9C3}" type="pres">
      <dgm:prSet presAssocID="{828B29B8-4B13-4965-A070-F746EA908726}" presName="compNode" presStyleCnt="0"/>
      <dgm:spPr/>
    </dgm:pt>
    <dgm:pt modelId="{0D66A03B-5F48-42D9-91CB-CC4B19051204}" type="pres">
      <dgm:prSet presAssocID="{828B29B8-4B13-4965-A070-F746EA908726}" presName="iconBgRect" presStyleLbl="bgShp" presStyleIdx="1" presStyleCnt="3"/>
      <dgm:spPr/>
    </dgm:pt>
    <dgm:pt modelId="{AFBB13B0-AFB4-442B-A175-C56C6E03F24F}" type="pres">
      <dgm:prSet presAssocID="{828B29B8-4B13-4965-A070-F746EA908726}" presName="iconRect" presStyleLbl="node1" presStyleIdx="1" presStyleCnt="3"/>
      <dgm:spPr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ecturer"/>
        </a:ext>
      </dgm:extLst>
    </dgm:pt>
    <dgm:pt modelId="{BDF58135-A6A2-4B5F-A0F0-F68167BDF09F}" type="pres">
      <dgm:prSet presAssocID="{828B29B8-4B13-4965-A070-F746EA908726}" presName="spaceRect" presStyleCnt="0"/>
      <dgm:spPr/>
    </dgm:pt>
    <dgm:pt modelId="{AA8D95DD-3F16-49FF-AAD8-C33DAC3650EA}" type="pres">
      <dgm:prSet presAssocID="{828B29B8-4B13-4965-A070-F746EA908726}" presName="textRect" presStyleLbl="revTx" presStyleIdx="1" presStyleCnt="3">
        <dgm:presLayoutVars>
          <dgm:chMax val="1"/>
          <dgm:chPref val="1"/>
        </dgm:presLayoutVars>
      </dgm:prSet>
      <dgm:spPr/>
    </dgm:pt>
    <dgm:pt modelId="{27D04BCB-8765-4A76-9E76-A48F153E273E}" type="pres">
      <dgm:prSet presAssocID="{E80C0598-11A1-4418-BFF9-2C5025FA4E05}" presName="sibTrans" presStyleCnt="0"/>
      <dgm:spPr/>
    </dgm:pt>
    <dgm:pt modelId="{4FB6DDD5-F7BE-4A0B-BB55-17A03C517482}" type="pres">
      <dgm:prSet presAssocID="{26534513-7483-4ABF-951A-31878C35D954}" presName="compNode" presStyleCnt="0"/>
      <dgm:spPr/>
    </dgm:pt>
    <dgm:pt modelId="{32EEC371-642C-4633-BAE8-BB4237201EC8}" type="pres">
      <dgm:prSet presAssocID="{26534513-7483-4ABF-951A-31878C35D954}" presName="iconBgRect" presStyleLbl="bgShp" presStyleIdx="2" presStyleCnt="3"/>
      <dgm:spPr/>
    </dgm:pt>
    <dgm:pt modelId="{4C6484CD-2B52-4554-9A43-8F2DEF5BDA38}" type="pres">
      <dgm:prSet presAssocID="{26534513-7483-4ABF-951A-31878C35D954}" presName="iconRect" presStyleLbl="node1" presStyleIdx="2" presStyleCnt="3"/>
      <dgm:spPr>
        <a:blipFill rotWithShape="1"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esentation with Checklist"/>
        </a:ext>
      </dgm:extLst>
    </dgm:pt>
    <dgm:pt modelId="{28EDE178-E271-46A6-992F-9BBF56A24AB0}" type="pres">
      <dgm:prSet presAssocID="{26534513-7483-4ABF-951A-31878C35D954}" presName="spaceRect" presStyleCnt="0"/>
      <dgm:spPr/>
    </dgm:pt>
    <dgm:pt modelId="{2828194A-A5B5-43E1-945B-298902359FEC}" type="pres">
      <dgm:prSet presAssocID="{26534513-7483-4ABF-951A-31878C35D954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EFB0F40F-36E1-429A-AC6E-302AD1CDB6CD}" srcId="{B1C31128-2512-44B9-8112-F2A8E5F79D70}" destId="{9909EE7C-3BA5-406F-8393-C474D4ED5139}" srcOrd="0" destOrd="0" parTransId="{93A9C2FD-EA97-42E8-928A-C999ED9005F7}" sibTransId="{FBBF01FA-1ABA-4A7F-981A-8460178B6B5E}"/>
    <dgm:cxn modelId="{D84F7A7F-C7AE-B341-AEC9-A9B7A0CDA605}" type="presOf" srcId="{9909EE7C-3BA5-406F-8393-C474D4ED5139}" destId="{2B617F8D-93F6-40BD-BE3A-898C6721E4FD}" srcOrd="0" destOrd="0" presId="urn:microsoft.com/office/officeart/2018/5/layout/IconCircleLabelList"/>
    <dgm:cxn modelId="{F98B947F-0D18-407A-B2EE-E7DAC29F4D76}" srcId="{B1C31128-2512-44B9-8112-F2A8E5F79D70}" destId="{26534513-7483-4ABF-951A-31878C35D954}" srcOrd="2" destOrd="0" parTransId="{9392D57C-0D1F-4E35-B938-4986CBC57032}" sibTransId="{D7FA6AC4-0E93-464F-A88A-94735D8061C9}"/>
    <dgm:cxn modelId="{67797480-D8F6-1047-BDE2-01540B4E80C1}" type="presOf" srcId="{828B29B8-4B13-4965-A070-F746EA908726}" destId="{AA8D95DD-3F16-49FF-AAD8-C33DAC3650EA}" srcOrd="0" destOrd="0" presId="urn:microsoft.com/office/officeart/2018/5/layout/IconCircleLabelList"/>
    <dgm:cxn modelId="{788DDDC8-8ADD-124D-BD55-B90BE2AF77CC}" type="presOf" srcId="{26534513-7483-4ABF-951A-31878C35D954}" destId="{2828194A-A5B5-43E1-945B-298902359FEC}" srcOrd="0" destOrd="0" presId="urn:microsoft.com/office/officeart/2018/5/layout/IconCircleLabelList"/>
    <dgm:cxn modelId="{9D7588C9-7A67-4D36-83AA-02372000257C}" srcId="{B1C31128-2512-44B9-8112-F2A8E5F79D70}" destId="{828B29B8-4B13-4965-A070-F746EA908726}" srcOrd="1" destOrd="0" parTransId="{3DAE1850-268C-4CF8-91F5-C954AF37EF27}" sibTransId="{E80C0598-11A1-4418-BFF9-2C5025FA4E05}"/>
    <dgm:cxn modelId="{B499B0CC-2276-0C44-91E2-D0C39481BC0F}" type="presOf" srcId="{B1C31128-2512-44B9-8112-F2A8E5F79D70}" destId="{F292E910-EC21-4E6E-902D-C6BCD6ECA23B}" srcOrd="0" destOrd="0" presId="urn:microsoft.com/office/officeart/2018/5/layout/IconCircleLabelList"/>
    <dgm:cxn modelId="{D6CAF7F8-A00A-F748-9DBF-5A322FFE0454}" type="presParOf" srcId="{F292E910-EC21-4E6E-902D-C6BCD6ECA23B}" destId="{22A77A3E-5DCB-460A-A409-4143E521E289}" srcOrd="0" destOrd="0" presId="urn:microsoft.com/office/officeart/2018/5/layout/IconCircleLabelList"/>
    <dgm:cxn modelId="{730F4E37-29BD-6D46-B9DE-EF79A50B6B3B}" type="presParOf" srcId="{22A77A3E-5DCB-460A-A409-4143E521E289}" destId="{CE9C6980-8F4B-4C9C-BA98-0B5E7E25FA3B}" srcOrd="0" destOrd="0" presId="urn:microsoft.com/office/officeart/2018/5/layout/IconCircleLabelList"/>
    <dgm:cxn modelId="{C3880EC0-91C9-E543-8D19-55B48782D9AB}" type="presParOf" srcId="{22A77A3E-5DCB-460A-A409-4143E521E289}" destId="{A07BB588-B38C-4AD3-9C25-532EF5561860}" srcOrd="1" destOrd="0" presId="urn:microsoft.com/office/officeart/2018/5/layout/IconCircleLabelList"/>
    <dgm:cxn modelId="{FD7A135E-D983-0A45-9DF8-EF952CFD4189}" type="presParOf" srcId="{22A77A3E-5DCB-460A-A409-4143E521E289}" destId="{B89E99C3-B319-4782-AA2F-84B3BA463A0E}" srcOrd="2" destOrd="0" presId="urn:microsoft.com/office/officeart/2018/5/layout/IconCircleLabelList"/>
    <dgm:cxn modelId="{2DFA5AAF-2046-2045-A233-9FF7A3B4B9C7}" type="presParOf" srcId="{22A77A3E-5DCB-460A-A409-4143E521E289}" destId="{2B617F8D-93F6-40BD-BE3A-898C6721E4FD}" srcOrd="3" destOrd="0" presId="urn:microsoft.com/office/officeart/2018/5/layout/IconCircleLabelList"/>
    <dgm:cxn modelId="{30F6D954-3A63-754E-8957-BF264BCB3F3A}" type="presParOf" srcId="{F292E910-EC21-4E6E-902D-C6BCD6ECA23B}" destId="{35CA4246-09C3-4CF9-BA79-14A092813EEF}" srcOrd="1" destOrd="0" presId="urn:microsoft.com/office/officeart/2018/5/layout/IconCircleLabelList"/>
    <dgm:cxn modelId="{D6193470-85EC-0F4B-8AF9-D3C2C2089AB0}" type="presParOf" srcId="{F292E910-EC21-4E6E-902D-C6BCD6ECA23B}" destId="{CBD4F42F-2435-4CA9-AC60-C6A037FFF9C3}" srcOrd="2" destOrd="0" presId="urn:microsoft.com/office/officeart/2018/5/layout/IconCircleLabelList"/>
    <dgm:cxn modelId="{3D59B636-2871-1C4F-945F-019C5434C4BC}" type="presParOf" srcId="{CBD4F42F-2435-4CA9-AC60-C6A037FFF9C3}" destId="{0D66A03B-5F48-42D9-91CB-CC4B19051204}" srcOrd="0" destOrd="0" presId="urn:microsoft.com/office/officeart/2018/5/layout/IconCircleLabelList"/>
    <dgm:cxn modelId="{BD8C61C6-E3D6-4443-8576-250A511DCAE0}" type="presParOf" srcId="{CBD4F42F-2435-4CA9-AC60-C6A037FFF9C3}" destId="{AFBB13B0-AFB4-442B-A175-C56C6E03F24F}" srcOrd="1" destOrd="0" presId="urn:microsoft.com/office/officeart/2018/5/layout/IconCircleLabelList"/>
    <dgm:cxn modelId="{DCF55A39-0DDF-2248-9310-5F1F06E4B447}" type="presParOf" srcId="{CBD4F42F-2435-4CA9-AC60-C6A037FFF9C3}" destId="{BDF58135-A6A2-4B5F-A0F0-F68167BDF09F}" srcOrd="2" destOrd="0" presId="urn:microsoft.com/office/officeart/2018/5/layout/IconCircleLabelList"/>
    <dgm:cxn modelId="{F327CC8E-B728-8740-9E36-656301B0F88B}" type="presParOf" srcId="{CBD4F42F-2435-4CA9-AC60-C6A037FFF9C3}" destId="{AA8D95DD-3F16-49FF-AAD8-C33DAC3650EA}" srcOrd="3" destOrd="0" presId="urn:microsoft.com/office/officeart/2018/5/layout/IconCircleLabelList"/>
    <dgm:cxn modelId="{579BF4BF-A815-0E40-9BC6-F92FC7BE1E50}" type="presParOf" srcId="{F292E910-EC21-4E6E-902D-C6BCD6ECA23B}" destId="{27D04BCB-8765-4A76-9E76-A48F153E273E}" srcOrd="3" destOrd="0" presId="urn:microsoft.com/office/officeart/2018/5/layout/IconCircleLabelList"/>
    <dgm:cxn modelId="{081BCBA5-3DFA-0B4E-B7CB-4B2DFD351889}" type="presParOf" srcId="{F292E910-EC21-4E6E-902D-C6BCD6ECA23B}" destId="{4FB6DDD5-F7BE-4A0B-BB55-17A03C517482}" srcOrd="4" destOrd="0" presId="urn:microsoft.com/office/officeart/2018/5/layout/IconCircleLabelList"/>
    <dgm:cxn modelId="{947140A5-BE09-0241-A0EF-31B3939D275A}" type="presParOf" srcId="{4FB6DDD5-F7BE-4A0B-BB55-17A03C517482}" destId="{32EEC371-642C-4633-BAE8-BB4237201EC8}" srcOrd="0" destOrd="0" presId="urn:microsoft.com/office/officeart/2018/5/layout/IconCircleLabelList"/>
    <dgm:cxn modelId="{933AD4B5-A30D-D94D-8250-97CF70197010}" type="presParOf" srcId="{4FB6DDD5-F7BE-4A0B-BB55-17A03C517482}" destId="{4C6484CD-2B52-4554-9A43-8F2DEF5BDA38}" srcOrd="1" destOrd="0" presId="urn:microsoft.com/office/officeart/2018/5/layout/IconCircleLabelList"/>
    <dgm:cxn modelId="{E72FFC36-F59D-6340-976B-2DFB6837D854}" type="presParOf" srcId="{4FB6DDD5-F7BE-4A0B-BB55-17A03C517482}" destId="{28EDE178-E271-46A6-992F-9BBF56A24AB0}" srcOrd="2" destOrd="0" presId="urn:microsoft.com/office/officeart/2018/5/layout/IconCircleLabelList"/>
    <dgm:cxn modelId="{95C671E8-1545-1C45-B4A6-4637F02D1562}" type="presParOf" srcId="{4FB6DDD5-F7BE-4A0B-BB55-17A03C517482}" destId="{2828194A-A5B5-43E1-945B-298902359FEC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E9C6980-8F4B-4C9C-BA98-0B5E7E25FA3B}">
      <dsp:nvSpPr>
        <dsp:cNvPr id="0" name=""/>
        <dsp:cNvSpPr/>
      </dsp:nvSpPr>
      <dsp:spPr>
        <a:xfrm>
          <a:off x="686474" y="18244"/>
          <a:ext cx="1990125" cy="1990125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07BB588-B38C-4AD3-9C25-532EF5561860}">
      <dsp:nvSpPr>
        <dsp:cNvPr id="0" name=""/>
        <dsp:cNvSpPr/>
      </dsp:nvSpPr>
      <dsp:spPr>
        <a:xfrm>
          <a:off x="1110599" y="442369"/>
          <a:ext cx="1141875" cy="114187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B617F8D-93F6-40BD-BE3A-898C6721E4FD}">
      <dsp:nvSpPr>
        <dsp:cNvPr id="0" name=""/>
        <dsp:cNvSpPr/>
      </dsp:nvSpPr>
      <dsp:spPr>
        <a:xfrm>
          <a:off x="50287" y="2628244"/>
          <a:ext cx="3262500" cy="10317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Lead generation</a:t>
          </a:r>
        </a:p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Eventify provides Valuable lead reports determining prospect customers/investors for various vendors at an event.</a:t>
          </a:r>
          <a:endParaRPr lang="en-US" sz="1100" kern="1200" dirty="0"/>
        </a:p>
      </dsp:txBody>
      <dsp:txXfrm>
        <a:off x="50287" y="2628244"/>
        <a:ext cx="3262500" cy="1031748"/>
      </dsp:txXfrm>
    </dsp:sp>
    <dsp:sp modelId="{0D66A03B-5F48-42D9-91CB-CC4B19051204}">
      <dsp:nvSpPr>
        <dsp:cNvPr id="0" name=""/>
        <dsp:cNvSpPr/>
      </dsp:nvSpPr>
      <dsp:spPr>
        <a:xfrm>
          <a:off x="4519912" y="18244"/>
          <a:ext cx="1990125" cy="1990125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FBB13B0-AFB4-442B-A175-C56C6E03F24F}">
      <dsp:nvSpPr>
        <dsp:cNvPr id="0" name=""/>
        <dsp:cNvSpPr/>
      </dsp:nvSpPr>
      <dsp:spPr>
        <a:xfrm>
          <a:off x="4944037" y="442369"/>
          <a:ext cx="1141875" cy="1141875"/>
        </a:xfrm>
        <a:prstGeom prst="rect">
          <a:avLst/>
        </a:prstGeom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A8D95DD-3F16-49FF-AAD8-C33DAC3650EA}">
      <dsp:nvSpPr>
        <dsp:cNvPr id="0" name=""/>
        <dsp:cNvSpPr/>
      </dsp:nvSpPr>
      <dsp:spPr>
        <a:xfrm>
          <a:off x="3883725" y="2628244"/>
          <a:ext cx="3262500" cy="10317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efficient event management </a:t>
          </a:r>
        </a:p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Eventify provides hassle-free end-to-end event management. Event organizers can manage various vendors and attendees using the online portal and hardware .</a:t>
          </a:r>
          <a:endParaRPr lang="en-US" sz="1100" kern="1200" dirty="0"/>
        </a:p>
      </dsp:txBody>
      <dsp:txXfrm>
        <a:off x="3883725" y="2628244"/>
        <a:ext cx="3262500" cy="1031748"/>
      </dsp:txXfrm>
    </dsp:sp>
    <dsp:sp modelId="{32EEC371-642C-4633-BAE8-BB4237201EC8}">
      <dsp:nvSpPr>
        <dsp:cNvPr id="0" name=""/>
        <dsp:cNvSpPr/>
      </dsp:nvSpPr>
      <dsp:spPr>
        <a:xfrm>
          <a:off x="8353350" y="18244"/>
          <a:ext cx="1990125" cy="1990125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C6484CD-2B52-4554-9A43-8F2DEF5BDA38}">
      <dsp:nvSpPr>
        <dsp:cNvPr id="0" name=""/>
        <dsp:cNvSpPr/>
      </dsp:nvSpPr>
      <dsp:spPr>
        <a:xfrm>
          <a:off x="8777475" y="442369"/>
          <a:ext cx="1141875" cy="1141875"/>
        </a:xfrm>
        <a:prstGeom prst="rect">
          <a:avLst/>
        </a:prstGeom>
        <a:blipFill rotWithShape="1"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28194A-A5B5-43E1-945B-298902359FEC}">
      <dsp:nvSpPr>
        <dsp:cNvPr id="0" name=""/>
        <dsp:cNvSpPr/>
      </dsp:nvSpPr>
      <dsp:spPr>
        <a:xfrm>
          <a:off x="7717162" y="2628244"/>
          <a:ext cx="3262500" cy="10317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 dirty="0"/>
            <a:t>Track attendees</a:t>
          </a:r>
        </a:p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 dirty="0"/>
            <a:t>STAY INFORMED ABOUT TOTAL COUNT OF USERS ATTENDING THE EVENT, THE STALLS OR KEYNOTES THEY ARE MOST INTERESTED IN AND HELP ATTENDEES NAVIGATE USING QR CODES AND MOBILE APP</a:t>
          </a:r>
        </a:p>
      </dsp:txBody>
      <dsp:txXfrm>
        <a:off x="7717162" y="2628244"/>
        <a:ext cx="3262500" cy="103174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C20BB3-3CCB-4FE5-991B-82F6BCB48AF3}" type="datetimeFigureOut">
              <a:rPr lang="en-US" smtClean="0"/>
              <a:t>12/4/2019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746DE6-3336-457D-A091-FA20AC1C53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3012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7644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Consider talking about: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Formally solicited proposals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Informally solicited business proposal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5419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Consider talking about: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process of proposal management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6979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100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Consider talking about: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Internal proposals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Sole-source contract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Format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Title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Abstract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Statement and method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Budget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Biographical information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Sponsor values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Applicant credibility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5491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12/4/2019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9121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80532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12/4/2019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03896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37101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12/4/2019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6146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66714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12/4/2019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20738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12/4/2019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97412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12/4/2019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84915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12/4/2019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2782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25417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12/4/2019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556816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28C565D-A991-4381-AC37-76A58A4A1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49300" y="972178"/>
            <a:ext cx="7295507" cy="3703320"/>
          </a:xfrm>
        </p:spPr>
        <p:txBody>
          <a:bodyPr anchor="ctr">
            <a:normAutofit/>
          </a:bodyPr>
          <a:lstStyle/>
          <a:p>
            <a:r>
              <a:rPr lang="en-US" sz="4800" dirty="0"/>
              <a:t>eventify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444342" y="1507414"/>
            <a:ext cx="3330781" cy="3703320"/>
          </a:xfrm>
          <a:ln w="57150">
            <a:noFill/>
          </a:ln>
        </p:spPr>
        <p:txBody>
          <a:bodyPr anchor="ctr">
            <a:normAutofit/>
          </a:bodyPr>
          <a:lstStyle/>
          <a:p>
            <a:pPr algn="ctr"/>
            <a:r>
              <a:rPr lang="en-US" sz="2400" dirty="0">
                <a:solidFill>
                  <a:schemeClr val="bg2">
                    <a:lumMod val="10000"/>
                  </a:schemeClr>
                </a:solidFill>
              </a:rPr>
              <a:t>FA19 CMPE-272-01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7180431-F4DE-415D-BCBB-9316423C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3642"/>
            <a:ext cx="11298933" cy="512708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EABD997-5EF9-4E9B-AFBB-F6DFAAF3AD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V="1">
            <a:off x="2209064" y="3329711"/>
            <a:ext cx="3703320" cy="58726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9AB5EE6-A047-4B18-B998-D46DF3CC36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5878019"/>
            <a:ext cx="11298933" cy="512708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8272F4D-7BB9-40B5-9C58-3179E95546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5617" y="1040141"/>
            <a:ext cx="2609850" cy="148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CB3903F-A4B7-1B47-B6C3-D5C94F9E5317}"/>
              </a:ext>
            </a:extLst>
          </p:cNvPr>
          <p:cNvSpPr txBox="1"/>
          <p:nvPr/>
        </p:nvSpPr>
        <p:spPr>
          <a:xfrm>
            <a:off x="4449300" y="3573836"/>
            <a:ext cx="1355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Akshit</a:t>
            </a:r>
            <a:r>
              <a:rPr lang="en-US" dirty="0"/>
              <a:t> Ahuja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2E030E-2995-2C41-A33B-5DDF3413A041}"/>
              </a:ext>
            </a:extLst>
          </p:cNvPr>
          <p:cNvSpPr txBox="1"/>
          <p:nvPr/>
        </p:nvSpPr>
        <p:spPr>
          <a:xfrm>
            <a:off x="4448640" y="4337595"/>
            <a:ext cx="1600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Chaitanya Naik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9D32202-EDB6-1849-97A6-AC0497C94D8A}"/>
              </a:ext>
            </a:extLst>
          </p:cNvPr>
          <p:cNvSpPr txBox="1"/>
          <p:nvPr/>
        </p:nvSpPr>
        <p:spPr>
          <a:xfrm>
            <a:off x="4449300" y="3948996"/>
            <a:ext cx="1741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Ayushman</a:t>
            </a:r>
            <a:r>
              <a:rPr lang="en-US" dirty="0"/>
              <a:t> Mittal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7CC1B5-FE89-4744-BA05-70D2F268156F}"/>
              </a:ext>
            </a:extLst>
          </p:cNvPr>
          <p:cNvSpPr txBox="1"/>
          <p:nvPr/>
        </p:nvSpPr>
        <p:spPr>
          <a:xfrm>
            <a:off x="4448640" y="4685116"/>
            <a:ext cx="1642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Naman</a:t>
            </a:r>
            <a:r>
              <a:rPr lang="en-US" dirty="0"/>
              <a:t> Agrawal</a:t>
            </a:r>
          </a:p>
        </p:txBody>
      </p:sp>
    </p:spTree>
    <p:extLst>
      <p:ext uri="{BB962C8B-B14F-4D97-AF65-F5344CB8AC3E}">
        <p14:creationId xmlns:p14="http://schemas.microsoft.com/office/powerpoint/2010/main" val="38847214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EFF"/>
                </a:solidFill>
              </a:rPr>
              <a:t>Why Eventify?</a:t>
            </a:r>
          </a:p>
        </p:txBody>
      </p:sp>
      <p:graphicFrame>
        <p:nvGraphicFramePr>
          <p:cNvPr id="13" name="Content Placeholder 2">
            <a:extLst>
              <a:ext uri="{FF2B5EF4-FFF2-40B4-BE49-F238E27FC236}">
                <a16:creationId xmlns:a16="http://schemas.microsoft.com/office/drawing/2014/main" id="{CF2B8661-8689-4050-8FB6-3F27A24265A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42567855"/>
              </p:ext>
            </p:extLst>
          </p:nvPr>
        </p:nvGraphicFramePr>
        <p:xfrm>
          <a:off x="581025" y="2181225"/>
          <a:ext cx="11029950" cy="36782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2544792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0E830057-F4EE-412A-8526-36BE1CE18C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AAEBA82-E2D4-4653-AEE3-E95B330DDA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386509E-DAF8-4DA0-B09B-FA3FB341C2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4E11946-6976-4B44-971A-07BFBE9544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367DA501-B484-4B3B-8460-067A48E694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23900"/>
            <a:ext cx="12192000" cy="61341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640080"/>
            <a:ext cx="10993549" cy="8001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4400" dirty="0">
                <a:solidFill>
                  <a:schemeClr val="accent1"/>
                </a:solidFill>
              </a:rPr>
              <a:t>Architecture &amp; Flow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293E637-8037-47F5-B2D4-DFA12C8716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rgbClr val="ED8A2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F63893E2-8063-499A-9D1F-FE2B007FC7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17035" y="1440180"/>
            <a:ext cx="9952910" cy="5374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8897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0E830057-F4EE-412A-8526-36BE1CE18C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AAEBA82-E2D4-4653-AEE3-E95B330DDA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386509E-DAF8-4DA0-B09B-FA3FB341C2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4E11946-6976-4B44-971A-07BFBE9544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367DA501-B484-4B3B-8460-067A48E694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23900"/>
            <a:ext cx="12192000" cy="61341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-78105"/>
            <a:ext cx="10993549" cy="142875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>
                <a:solidFill>
                  <a:schemeClr val="accent1"/>
                </a:solidFill>
              </a:rPr>
              <a:t>VISUAL ANALYTICS FOR ORGANIZERS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293E637-8037-47F5-B2D4-DFA12C8716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rgbClr val="FFC17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" name="Content Placeholder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E360DFD9-A58C-4F68-82D7-C2D6C9D2A0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42220" y="1522348"/>
            <a:ext cx="9271491" cy="5073566"/>
          </a:xfrm>
        </p:spPr>
      </p:pic>
    </p:spTree>
    <p:extLst>
      <p:ext uri="{BB962C8B-B14F-4D97-AF65-F5344CB8AC3E}">
        <p14:creationId xmlns:p14="http://schemas.microsoft.com/office/powerpoint/2010/main" val="11587928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0E830057-F4EE-412A-8526-36BE1CE18C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AAEBA82-E2D4-4653-AEE3-E95B330DDA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386509E-DAF8-4DA0-B09B-FA3FB341C2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4E11946-6976-4B44-971A-07BFBE9544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367DA501-B484-4B3B-8460-067A48E694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23900"/>
            <a:ext cx="12192000" cy="61341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533" y="49783"/>
            <a:ext cx="10993549" cy="142875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>
                <a:solidFill>
                  <a:schemeClr val="accent1"/>
                </a:solidFill>
              </a:rPr>
              <a:t>QUANTIFICATION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293E637-8037-47F5-B2D4-DFA12C8716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ABC9B514-16CD-6D4C-8227-EC29B1A73EA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35973885"/>
              </p:ext>
            </p:extLst>
          </p:nvPr>
        </p:nvGraphicFramePr>
        <p:xfrm>
          <a:off x="1844040" y="1478533"/>
          <a:ext cx="8412480" cy="49148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7412275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373F125-DEF3-41D6-9918-AB21A2ACC3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1E9F226-EB6E-48C9-ADDA-636DE4BF4E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581" y="485678"/>
            <a:ext cx="4174743" cy="58887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9157" y="1113764"/>
            <a:ext cx="3269749" cy="4624327"/>
          </a:xfrm>
        </p:spPr>
        <p:txBody>
          <a:bodyPr anchor="ctr">
            <a:norm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Groundwork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6F9B0AE-9E6B-5C43-B8DF-734ADA5EDCB6}"/>
              </a:ext>
            </a:extLst>
          </p:cNvPr>
          <p:cNvSpPr/>
          <p:nvPr/>
        </p:nvSpPr>
        <p:spPr>
          <a:xfrm>
            <a:off x="5133900" y="852154"/>
            <a:ext cx="390703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accent1"/>
                </a:solidFill>
              </a:rPr>
              <a:t>EVENTS WE ATTENDED</a:t>
            </a:r>
            <a:endParaRPr lang="en-US" sz="28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2E7C53A-6729-AA4C-B0E0-2E708158A2AC}"/>
              </a:ext>
            </a:extLst>
          </p:cNvPr>
          <p:cNvSpPr/>
          <p:nvPr/>
        </p:nvSpPr>
        <p:spPr>
          <a:xfrm>
            <a:off x="5155905" y="1627363"/>
            <a:ext cx="6476453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14350" indent="-514350">
              <a:buAutoNum type="arabicParenR"/>
            </a:pPr>
            <a:r>
              <a:rPr lang="en-US" sz="2400" cap="all" dirty="0">
                <a:solidFill>
                  <a:schemeClr val="accent1"/>
                </a:solidFill>
              </a:rPr>
              <a:t>Samsung Developers Conference ’19</a:t>
            </a:r>
          </a:p>
          <a:p>
            <a:pPr marL="514350" indent="-514350">
              <a:buAutoNum type="arabicParenR"/>
            </a:pPr>
            <a:r>
              <a:rPr lang="en-US" sz="2400" cap="all" dirty="0">
                <a:solidFill>
                  <a:schemeClr val="accent1"/>
                </a:solidFill>
              </a:rPr>
              <a:t>Oracle OpenWorld ‘19</a:t>
            </a:r>
          </a:p>
          <a:p>
            <a:pPr marL="514350" indent="-514350">
              <a:buAutoNum type="arabicParenR"/>
            </a:pPr>
            <a:r>
              <a:rPr lang="en-US" sz="2400" cap="all" dirty="0">
                <a:solidFill>
                  <a:schemeClr val="accent1"/>
                </a:solidFill>
              </a:rPr>
              <a:t>AI Dev World ’19 </a:t>
            </a:r>
            <a:r>
              <a:rPr lang="en-US" sz="2400" dirty="0">
                <a:solidFill>
                  <a:schemeClr val="accent1"/>
                </a:solidFill>
              </a:rPr>
              <a:t>and many more</a:t>
            </a:r>
            <a:r>
              <a:rPr lang="en-US" sz="2400" cap="all" dirty="0">
                <a:solidFill>
                  <a:schemeClr val="accent1"/>
                </a:solidFill>
              </a:rPr>
              <a:t>!</a:t>
            </a:r>
            <a:endParaRPr lang="en-US" sz="2400" cap="all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08C346A-DB3D-094D-9268-9C9FE5CAB26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886626" y="3079681"/>
            <a:ext cx="5084072" cy="3368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212223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465359"/>
      </a:accent1>
      <a:accent2>
        <a:srgbClr val="ED8428"/>
      </a:accent2>
      <a:accent3>
        <a:srgbClr val="E6C46D"/>
      </a:accent3>
      <a:accent4>
        <a:srgbClr val="969FA7"/>
      </a:accent4>
      <a:accent5>
        <a:srgbClr val="A9C37C"/>
      </a:accent5>
      <a:accent6>
        <a:srgbClr val="5A8071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5D8C9649-FBE1-4B5B-8258-8A170F9843A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168</Words>
  <Application>Microsoft Office PowerPoint</Application>
  <PresentationFormat>Widescreen</PresentationFormat>
  <Paragraphs>43</Paragraphs>
  <Slides>6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Calibri</vt:lpstr>
      <vt:lpstr>Gill Sans MT</vt:lpstr>
      <vt:lpstr>Wingdings 2</vt:lpstr>
      <vt:lpstr>Dividend</vt:lpstr>
      <vt:lpstr>eventify</vt:lpstr>
      <vt:lpstr>Why Eventify?</vt:lpstr>
      <vt:lpstr>Architecture &amp; Flow</vt:lpstr>
      <vt:lpstr>VISUAL ANALYTICS FOR ORGANIZERS</vt:lpstr>
      <vt:lpstr>QUANTIFICATION</vt:lpstr>
      <vt:lpstr>Groundwork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eventify</dc:title>
  <dc:creator>Ayushman Mittal</dc:creator>
  <cp:lastModifiedBy>Chaitanya  Naik</cp:lastModifiedBy>
  <cp:revision>3</cp:revision>
  <dcterms:created xsi:type="dcterms:W3CDTF">2019-12-04T21:21:17Z</dcterms:created>
  <dcterms:modified xsi:type="dcterms:W3CDTF">2019-12-04T21:44:06Z</dcterms:modified>
</cp:coreProperties>
</file>